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2" r:id="rId4"/>
    <p:sldId id="259" r:id="rId5"/>
    <p:sldId id="261" r:id="rId6"/>
    <p:sldId id="260" r:id="rId7"/>
    <p:sldId id="262" r:id="rId8"/>
    <p:sldId id="263" r:id="rId9"/>
    <p:sldId id="271" r:id="rId10"/>
    <p:sldId id="264" r:id="rId11"/>
    <p:sldId id="268" r:id="rId12"/>
    <p:sldId id="269" r:id="rId13"/>
    <p:sldId id="270" r:id="rId14"/>
    <p:sldId id="265" r:id="rId15"/>
    <p:sldId id="266" r:id="rId16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1B35"/>
    <a:srgbClr val="2B1F5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17" autoAdjust="0"/>
    <p:restoredTop sz="94660"/>
  </p:normalViewPr>
  <p:slideViewPr>
    <p:cSldViewPr>
      <p:cViewPr varScale="1">
        <p:scale>
          <a:sx n="68" d="100"/>
          <a:sy n="68" d="100"/>
        </p:scale>
        <p:origin x="-3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D77B-5DB2-423A-835B-AEE64EA62E1A}" type="datetimeFigureOut">
              <a:rPr lang="ru-RU" smtClean="0"/>
              <a:pPr/>
              <a:t>24.09.2014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7847-EFA7-442D-8531-7AAC3DAC054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D77B-5DB2-423A-835B-AEE64EA62E1A}" type="datetimeFigureOut">
              <a:rPr lang="ru-RU" smtClean="0"/>
              <a:pPr/>
              <a:t>24.09.2014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7847-EFA7-442D-8531-7AAC3DAC05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D77B-5DB2-423A-835B-AEE64EA62E1A}" type="datetimeFigureOut">
              <a:rPr lang="ru-RU" smtClean="0"/>
              <a:pPr/>
              <a:t>24.09.2014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7847-EFA7-442D-8531-7AAC3DAC05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D77B-5DB2-423A-835B-AEE64EA62E1A}" type="datetimeFigureOut">
              <a:rPr lang="ru-RU" smtClean="0"/>
              <a:pPr/>
              <a:t>24.09.2014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7847-EFA7-442D-8531-7AAC3DAC05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D77B-5DB2-423A-835B-AEE64EA62E1A}" type="datetimeFigureOut">
              <a:rPr lang="ru-RU" smtClean="0"/>
              <a:pPr/>
              <a:t>24.09.2014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E157847-EFA7-442D-8531-7AAC3DAC05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D77B-5DB2-423A-835B-AEE64EA62E1A}" type="datetimeFigureOut">
              <a:rPr lang="ru-RU" smtClean="0"/>
              <a:pPr/>
              <a:t>24.09.2014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7847-EFA7-442D-8531-7AAC3DAC05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D77B-5DB2-423A-835B-AEE64EA62E1A}" type="datetimeFigureOut">
              <a:rPr lang="ru-RU" smtClean="0"/>
              <a:pPr/>
              <a:t>24.09.2014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7847-EFA7-442D-8531-7AAC3DAC05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D77B-5DB2-423A-835B-AEE64EA62E1A}" type="datetimeFigureOut">
              <a:rPr lang="ru-RU" smtClean="0"/>
              <a:pPr/>
              <a:t>24.09.2014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7847-EFA7-442D-8531-7AAC3DAC05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D77B-5DB2-423A-835B-AEE64EA62E1A}" type="datetimeFigureOut">
              <a:rPr lang="ru-RU" smtClean="0"/>
              <a:pPr/>
              <a:t>24.09.2014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7847-EFA7-442D-8531-7AAC3DAC05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D77B-5DB2-423A-835B-AEE64EA62E1A}" type="datetimeFigureOut">
              <a:rPr lang="ru-RU" smtClean="0"/>
              <a:pPr/>
              <a:t>24.09.2014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7847-EFA7-442D-8531-7AAC3DAC05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D77B-5DB2-423A-835B-AEE64EA62E1A}" type="datetimeFigureOut">
              <a:rPr lang="ru-RU" smtClean="0"/>
              <a:pPr/>
              <a:t>24.09.2014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7847-EFA7-442D-8531-7AAC3DAC05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accent6">
                <a:lumMod val="50000"/>
              </a:schemeClr>
            </a:gs>
            <a:gs pos="39999">
              <a:schemeClr val="accent6">
                <a:lumMod val="60000"/>
                <a:lumOff val="40000"/>
              </a:schemeClr>
            </a:gs>
            <a:gs pos="70000">
              <a:schemeClr val="accent6">
                <a:lumMod val="7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B31D77B-5DB2-423A-835B-AEE64EA62E1A}" type="datetimeFigureOut">
              <a:rPr lang="ru-RU" smtClean="0"/>
              <a:pPr/>
              <a:t>24.09.2014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157847-EFA7-442D-8531-7AAC3DAC05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9.xml"/><Relationship Id="rId1" Type="http://schemas.openxmlformats.org/officeDocument/2006/relationships/video" Target="file:///C:\Users\&#1043;&#1086;&#1089;&#1090;&#1100;\Desktop\1-&#1081;\&#1092;&#1088;&#1072;&#1075;&#1084;&#1077;&#1085;&#1090;%20&#1091;&#1088;&#1086;&#1082;&#1072;.avi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143248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4000" dirty="0" smtClean="0">
                <a:solidFill>
                  <a:schemeClr val="bg1"/>
                </a:solidFill>
                <a:effectLst/>
              </a:rPr>
            </a:br>
            <a:r>
              <a:rPr lang="ru-RU" sz="40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4000" dirty="0" smtClean="0">
                <a:solidFill>
                  <a:schemeClr val="bg1"/>
                </a:solidFill>
                <a:effectLst/>
              </a:rPr>
            </a:br>
            <a:r>
              <a:rPr lang="ru-RU" sz="40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4000" dirty="0" smtClean="0">
                <a:solidFill>
                  <a:schemeClr val="bg1"/>
                </a:solidFill>
                <a:effectLst/>
              </a:rPr>
            </a:b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Педагогическая концепция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 smtClean="0"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 smtClean="0"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«дорога к счастью»</a:t>
            </a:r>
            <a:r>
              <a:rPr lang="ru-RU" sz="3100" dirty="0" smtClean="0"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dirty="0" smtClean="0"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solidFill>
                  <a:srgbClr val="7030A0"/>
                </a:solidFill>
              </a:rPr>
              <a:t/>
            </a:r>
            <a:br>
              <a:rPr lang="ru-RU" sz="3100" dirty="0" smtClean="0">
                <a:solidFill>
                  <a:srgbClr val="7030A0"/>
                </a:solidFill>
              </a:rPr>
            </a:br>
            <a:r>
              <a:rPr lang="en-US" sz="3100" dirty="0" smtClean="0">
                <a:solidFill>
                  <a:srgbClr val="7030A0"/>
                </a:solidFill>
              </a:rPr>
              <a:t/>
            </a:r>
            <a:br>
              <a:rPr lang="en-US" sz="3100" dirty="0" smtClean="0">
                <a:solidFill>
                  <a:srgbClr val="7030A0"/>
                </a:solidFill>
              </a:rPr>
            </a:br>
            <a:r>
              <a:rPr lang="ru-RU" sz="1400" dirty="0" smtClean="0">
                <a:solidFill>
                  <a:srgbClr val="7030A0"/>
                </a:solidFill>
              </a:rPr>
              <a:t/>
            </a:r>
            <a:br>
              <a:rPr lang="ru-RU" sz="1400" dirty="0" smtClean="0">
                <a:solidFill>
                  <a:srgbClr val="7030A0"/>
                </a:solidFill>
              </a:rPr>
            </a:br>
            <a:r>
              <a:rPr lang="ru-RU" sz="1400" dirty="0" smtClean="0">
                <a:solidFill>
                  <a:srgbClr val="7030A0"/>
                </a:solidFill>
              </a:rPr>
              <a:t/>
            </a:r>
            <a:br>
              <a:rPr lang="ru-RU" sz="1400" dirty="0" smtClean="0">
                <a:solidFill>
                  <a:srgbClr val="7030A0"/>
                </a:solidFill>
              </a:rPr>
            </a:br>
            <a:r>
              <a:rPr lang="ru-RU" sz="2700" b="0" dirty="0" smtClean="0">
                <a:solidFill>
                  <a:srgbClr val="2C1B35"/>
                </a:solidFill>
                <a:effectLst/>
              </a:rPr>
              <a:t>учителя начальных  классов</a:t>
            </a:r>
            <a:br>
              <a:rPr lang="ru-RU" sz="2700" b="0" dirty="0" smtClean="0">
                <a:solidFill>
                  <a:srgbClr val="2C1B35"/>
                </a:solidFill>
                <a:effectLst/>
              </a:rPr>
            </a:br>
            <a:r>
              <a:rPr lang="ru-RU" sz="2700" b="0" dirty="0" smtClean="0">
                <a:solidFill>
                  <a:srgbClr val="2C1B35"/>
                </a:solidFill>
                <a:effectLst/>
              </a:rPr>
              <a:t>МКОУ «Никольская СОШ»</a:t>
            </a:r>
            <a:br>
              <a:rPr lang="ru-RU" sz="2700" b="0" dirty="0" smtClean="0">
                <a:solidFill>
                  <a:srgbClr val="2C1B35"/>
                </a:solidFill>
                <a:effectLst/>
              </a:rPr>
            </a:br>
            <a:r>
              <a:rPr lang="ru-RU" sz="2700" b="0" dirty="0" smtClean="0">
                <a:solidFill>
                  <a:srgbClr val="2C1B35"/>
                </a:solidFill>
                <a:effectLst/>
              </a:rPr>
              <a:t>Новоусманского района,</a:t>
            </a:r>
            <a:br>
              <a:rPr lang="ru-RU" sz="2700" b="0" dirty="0" smtClean="0">
                <a:solidFill>
                  <a:srgbClr val="2C1B35"/>
                </a:solidFill>
                <a:effectLst/>
              </a:rPr>
            </a:br>
            <a:r>
              <a:rPr lang="ru-RU" sz="2700" b="0" dirty="0">
                <a:solidFill>
                  <a:srgbClr val="2C1B35"/>
                </a:solidFill>
                <a:effectLst/>
              </a:rPr>
              <a:t> </a:t>
            </a:r>
            <a:r>
              <a:rPr lang="ru-RU" sz="2700" b="0" dirty="0" smtClean="0">
                <a:solidFill>
                  <a:srgbClr val="2C1B35"/>
                </a:solidFill>
                <a:effectLst/>
              </a:rPr>
              <a:t>Воронежской области</a:t>
            </a:r>
            <a:r>
              <a:rPr lang="ru-RU" sz="2700" dirty="0" smtClean="0">
                <a:solidFill>
                  <a:srgbClr val="2C1B35"/>
                </a:solidFill>
                <a:effectLst/>
              </a:rPr>
              <a:t/>
            </a:r>
            <a:br>
              <a:rPr lang="ru-RU" sz="2700" dirty="0" smtClean="0">
                <a:solidFill>
                  <a:srgbClr val="2C1B35"/>
                </a:solidFill>
                <a:effectLst/>
              </a:rPr>
            </a:br>
            <a:r>
              <a:rPr lang="ru-RU" sz="2700" dirty="0" smtClean="0">
                <a:solidFill>
                  <a:srgbClr val="2C1B35"/>
                </a:solidFill>
                <a:effectLst/>
              </a:rPr>
              <a:t>Лежениной</a:t>
            </a:r>
            <a:r>
              <a:rPr lang="ru-RU" sz="2700" dirty="0">
                <a:solidFill>
                  <a:srgbClr val="2C1B35"/>
                </a:solidFill>
                <a:effectLst/>
              </a:rPr>
              <a:t> </a:t>
            </a:r>
            <a:r>
              <a:rPr lang="ru-RU" sz="2700" dirty="0" smtClean="0">
                <a:solidFill>
                  <a:srgbClr val="2C1B35"/>
                </a:solidFill>
                <a:effectLst/>
              </a:rPr>
              <a:t>Нины тихоновны</a:t>
            </a:r>
            <a:endParaRPr lang="ru-RU" sz="2700" dirty="0">
              <a:solidFill>
                <a:srgbClr val="2C1B35"/>
              </a:solidFill>
              <a:effectLst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3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714356"/>
            <a:ext cx="3823117" cy="27820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IMG_5121.JPG"/>
          <p:cNvPicPr>
            <a:picLocks noChangeAspect="1"/>
          </p:cNvPicPr>
          <p:nvPr/>
        </p:nvPicPr>
        <p:blipFill>
          <a:blip r:embed="rId3" cstate="print"/>
          <a:srcRect l="22216" r="5054"/>
          <a:stretch>
            <a:fillRect/>
          </a:stretch>
        </p:blipFill>
        <p:spPr>
          <a:xfrm>
            <a:off x="571472" y="3643314"/>
            <a:ext cx="3838596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IMG_51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714356"/>
            <a:ext cx="4032448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IMG_5135.JPG"/>
          <p:cNvPicPr>
            <a:picLocks noChangeAspect="1"/>
          </p:cNvPicPr>
          <p:nvPr/>
        </p:nvPicPr>
        <p:blipFill>
          <a:blip r:embed="rId5" cstate="print"/>
          <a:srcRect r="4201"/>
          <a:stretch>
            <a:fillRect/>
          </a:stretch>
        </p:blipFill>
        <p:spPr>
          <a:xfrm>
            <a:off x="4786314" y="3714752"/>
            <a:ext cx="4071966" cy="2833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14348" y="0"/>
            <a:ext cx="7776864" cy="8367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Занятия  в Воскресной школе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5184.JPG"/>
          <p:cNvPicPr>
            <a:picLocks noChangeAspect="1"/>
          </p:cNvPicPr>
          <p:nvPr/>
        </p:nvPicPr>
        <p:blipFill>
          <a:blip r:embed="rId2" cstate="print"/>
          <a:srcRect l="14942" t="623" r="19608"/>
          <a:stretch>
            <a:fillRect/>
          </a:stretch>
        </p:blipFill>
        <p:spPr>
          <a:xfrm>
            <a:off x="5143504" y="857232"/>
            <a:ext cx="2928958" cy="3212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DSC03164.JPG"/>
          <p:cNvPicPr>
            <a:picLocks noChangeAspect="1"/>
          </p:cNvPicPr>
          <p:nvPr/>
        </p:nvPicPr>
        <p:blipFill>
          <a:blip r:embed="rId3" cstate="print"/>
          <a:srcRect t="12000"/>
          <a:stretch>
            <a:fillRect/>
          </a:stretch>
        </p:blipFill>
        <p:spPr>
          <a:xfrm>
            <a:off x="214282" y="857232"/>
            <a:ext cx="4221324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5258.JPG"/>
          <p:cNvPicPr>
            <a:picLocks noChangeAspect="1"/>
          </p:cNvPicPr>
          <p:nvPr/>
        </p:nvPicPr>
        <p:blipFill>
          <a:blip r:embed="rId4" cstate="print"/>
          <a:srcRect t="7417"/>
          <a:stretch>
            <a:fillRect/>
          </a:stretch>
        </p:blipFill>
        <p:spPr>
          <a:xfrm>
            <a:off x="4786314" y="4143380"/>
            <a:ext cx="4071966" cy="2513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51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857628"/>
            <a:ext cx="4143404" cy="2762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Акция «Белый цветок»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857232"/>
            <a:ext cx="3819462" cy="28645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IMG_02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785794"/>
            <a:ext cx="4071966" cy="3053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IMG_0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861048"/>
            <a:ext cx="3827982" cy="25486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Изображение 366.jpg"/>
          <p:cNvPicPr>
            <a:picLocks noChangeAspect="1"/>
          </p:cNvPicPr>
          <p:nvPr/>
        </p:nvPicPr>
        <p:blipFill>
          <a:blip r:embed="rId5" cstate="print">
            <a:lum bright="10000" contrast="10000"/>
          </a:blip>
          <a:srcRect t="25388" r="2575" b="15141"/>
          <a:stretch>
            <a:fillRect/>
          </a:stretch>
        </p:blipFill>
        <p:spPr>
          <a:xfrm>
            <a:off x="4357686" y="4143380"/>
            <a:ext cx="4643438" cy="20815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Наши праздники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009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4381530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P1000975.JPG"/>
          <p:cNvPicPr>
            <a:picLocks noChangeAspect="1"/>
          </p:cNvPicPr>
          <p:nvPr/>
        </p:nvPicPr>
        <p:blipFill>
          <a:blip r:embed="rId3" cstate="print"/>
          <a:srcRect l="18327" t="28508" r="38910"/>
          <a:stretch>
            <a:fillRect/>
          </a:stretch>
        </p:blipFill>
        <p:spPr>
          <a:xfrm>
            <a:off x="5715008" y="571480"/>
            <a:ext cx="2506869" cy="3143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282" y="4071942"/>
            <a:ext cx="8532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2C1B3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Награждение воспитанника Воскресной школы Нагорного Арсения, призёра в номинации  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2C1B3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«Край наш Воронежский православный»</a:t>
            </a:r>
            <a:endParaRPr lang="ru-RU" sz="2800" b="1" dirty="0">
              <a:ln w="1905"/>
              <a:solidFill>
                <a:srgbClr val="2C1B3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rcRect r="1560"/>
          <a:stretch>
            <a:fillRect/>
          </a:stretch>
        </p:blipFill>
        <p:spPr>
          <a:xfrm>
            <a:off x="4500562" y="857232"/>
            <a:ext cx="4357718" cy="2610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17.jpg"/>
          <p:cNvPicPr>
            <a:picLocks noChangeAspect="1"/>
          </p:cNvPicPr>
          <p:nvPr/>
        </p:nvPicPr>
        <p:blipFill>
          <a:blip r:embed="rId3" cstate="print"/>
          <a:srcRect r="1201" b="3090"/>
          <a:stretch>
            <a:fillRect/>
          </a:stretch>
        </p:blipFill>
        <p:spPr>
          <a:xfrm>
            <a:off x="285720" y="857232"/>
            <a:ext cx="3910128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SDC102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643314"/>
            <a:ext cx="4036438" cy="3027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9.jpg"/>
          <p:cNvPicPr>
            <a:picLocks noChangeAspect="1"/>
          </p:cNvPicPr>
          <p:nvPr/>
        </p:nvPicPr>
        <p:blipFill>
          <a:blip r:embed="rId5" cstate="print"/>
          <a:srcRect r="1252"/>
          <a:stretch>
            <a:fillRect/>
          </a:stretch>
        </p:blipFill>
        <p:spPr>
          <a:xfrm>
            <a:off x="4572000" y="3714752"/>
            <a:ext cx="4214842" cy="30267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08720"/>
          </a:xfr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Паломнические поездки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1000430.JPG"/>
          <p:cNvPicPr>
            <a:picLocks noChangeAspect="1"/>
          </p:cNvPicPr>
          <p:nvPr/>
        </p:nvPicPr>
        <p:blipFill>
          <a:blip r:embed="rId2" cstate="print"/>
          <a:srcRect b="2955"/>
          <a:stretch>
            <a:fillRect/>
          </a:stretch>
        </p:blipFill>
        <p:spPr>
          <a:xfrm>
            <a:off x="5357818" y="214290"/>
            <a:ext cx="2815722" cy="3643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P1000856.JPG"/>
          <p:cNvPicPr>
            <a:picLocks noChangeAspect="1"/>
          </p:cNvPicPr>
          <p:nvPr/>
        </p:nvPicPr>
        <p:blipFill>
          <a:blip r:embed="rId3" cstate="print"/>
          <a:srcRect b="16911"/>
          <a:stretch>
            <a:fillRect/>
          </a:stretch>
        </p:blipFill>
        <p:spPr>
          <a:xfrm>
            <a:off x="500034" y="3429000"/>
            <a:ext cx="4026880" cy="3244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P10007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4000504"/>
            <a:ext cx="3808926" cy="2714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фото00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214290"/>
            <a:ext cx="4143404" cy="31075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653136"/>
            <a:ext cx="8229600" cy="18399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940" b="1" i="1" dirty="0" smtClean="0">
                <a:solidFill>
                  <a:srgbClr val="2B1F57"/>
                </a:solidFill>
                <a:latin typeface="Arial" pitchFamily="34" charset="0"/>
              </a:rPr>
              <a:t>«Стараясь о счастье других, мы находим своё собственное»</a:t>
            </a:r>
          </a:p>
          <a:p>
            <a:pPr algn="r">
              <a:buNone/>
            </a:pPr>
            <a:r>
              <a:rPr lang="ru-RU" sz="2940" dirty="0">
                <a:solidFill>
                  <a:srgbClr val="2B1F57"/>
                </a:solidFill>
                <a:latin typeface="Arial" pitchFamily="34" charset="0"/>
              </a:rPr>
              <a:t> </a:t>
            </a:r>
            <a:r>
              <a:rPr lang="ru-RU" sz="2940" dirty="0" smtClean="0">
                <a:solidFill>
                  <a:srgbClr val="2B1F57"/>
                </a:solidFill>
                <a:latin typeface="Arial" pitchFamily="34" charset="0"/>
              </a:rPr>
              <a:t>                     </a:t>
            </a:r>
            <a:r>
              <a:rPr lang="ru-RU" sz="2940" dirty="0" smtClean="0">
                <a:solidFill>
                  <a:schemeClr val="bg1"/>
                </a:solidFill>
                <a:latin typeface="Arial" pitchFamily="34" charset="0"/>
              </a:rPr>
              <a:t>Платон</a:t>
            </a:r>
            <a:endParaRPr lang="ru-RU" sz="294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8" name="Рисунок 7" descr="Нина.jpg"/>
          <p:cNvPicPr>
            <a:picLocks noChangeAspect="1"/>
          </p:cNvPicPr>
          <p:nvPr/>
        </p:nvPicPr>
        <p:blipFill>
          <a:blip r:embed="rId2" cstate="print"/>
          <a:srcRect b="11060"/>
          <a:stretch>
            <a:fillRect/>
          </a:stretch>
        </p:blipFill>
        <p:spPr>
          <a:xfrm>
            <a:off x="1357290" y="332655"/>
            <a:ext cx="6144801" cy="4096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Основные идеи системы 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Л.Н. Толстого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8472518" cy="4709160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ru-RU" b="1" dirty="0" smtClean="0">
                <a:latin typeface="+mj-lt"/>
              </a:rPr>
              <a:t>Взгляд на ребёнка как на гармоничное и целостное существо: ребёнок – цель, а не средство образовательного процесса; </a:t>
            </a:r>
          </a:p>
          <a:p>
            <a:pPr>
              <a:spcAft>
                <a:spcPts val="800"/>
              </a:spcAft>
            </a:pPr>
            <a:r>
              <a:rPr lang="ru-RU" b="1" dirty="0" smtClean="0">
                <a:latin typeface="+mj-lt"/>
              </a:rPr>
              <a:t>Обеспечение условий проявления и развития в ребенке его положительной сущности;</a:t>
            </a:r>
          </a:p>
          <a:p>
            <a:pPr>
              <a:spcAft>
                <a:spcPts val="800"/>
              </a:spcAft>
            </a:pPr>
            <a:r>
              <a:rPr lang="ru-RU" b="1" dirty="0" smtClean="0">
                <a:latin typeface="+mj-lt"/>
              </a:rPr>
              <a:t>Единство развития нравственно- чувственного, разумно-познавательного и волевого человека.</a:t>
            </a:r>
            <a:endParaRPr lang="ru-RU" b="1" dirty="0"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3179.JPG"/>
          <p:cNvPicPr>
            <a:picLocks noChangeAspect="1"/>
          </p:cNvPicPr>
          <p:nvPr/>
        </p:nvPicPr>
        <p:blipFill>
          <a:blip r:embed="rId2" cstate="print"/>
          <a:srcRect l="2751" t="9051" b="13251"/>
          <a:stretch>
            <a:fillRect/>
          </a:stretch>
        </p:blipFill>
        <p:spPr>
          <a:xfrm>
            <a:off x="102207" y="714356"/>
            <a:ext cx="8923277" cy="500066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L381326.JPG"/>
          <p:cNvPicPr>
            <a:picLocks noChangeAspect="1"/>
          </p:cNvPicPr>
          <p:nvPr/>
        </p:nvPicPr>
        <p:blipFill>
          <a:blip r:embed="rId2" cstate="print"/>
          <a:srcRect b="11151"/>
          <a:stretch>
            <a:fillRect/>
          </a:stretch>
        </p:blipFill>
        <p:spPr>
          <a:xfrm>
            <a:off x="285720" y="500042"/>
            <a:ext cx="8683569" cy="578647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Видео рождества</a:t>
            </a:r>
            <a:endParaRPr lang="ru-RU" dirty="0"/>
          </a:p>
        </p:txBody>
      </p:sp>
      <p:pic>
        <p:nvPicPr>
          <p:cNvPr id="6" name="фрагмент урока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685800"/>
            <a:ext cx="6858000" cy="54864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214422"/>
            <a:ext cx="8143932" cy="4643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2B1F57"/>
                </a:solidFill>
                <a:latin typeface="Monotype Corsiva" pitchFamily="66" charset="0"/>
              </a:rPr>
              <a:t>«</a:t>
            </a:r>
            <a:r>
              <a:rPr lang="ru-RU" sz="3600" dirty="0" smtClean="0">
                <a:solidFill>
                  <a:srgbClr val="2C1B35"/>
                </a:solidFill>
                <a:latin typeface="Monotype Corsiva" pitchFamily="66" charset="0"/>
              </a:rPr>
              <a:t>Воспитание, как умышленное формирование людей по известным образцам, неплодотворно,незаконно, невозможно. Воспитание портит,а не исправляет людей. Чем больше испорчен ребёнок, тем меньше его надо воспитывать».</a:t>
            </a:r>
          </a:p>
          <a:p>
            <a:pPr algn="r"/>
            <a:r>
              <a:rPr lang="ru-RU" dirty="0" smtClean="0">
                <a:latin typeface="Monotype Corsiva" pitchFamily="66" charset="0"/>
              </a:rPr>
              <a:t>                                                                         </a:t>
            </a:r>
          </a:p>
          <a:p>
            <a:pPr algn="r"/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Л. Н. Толстой</a:t>
            </a:r>
          </a:p>
          <a:p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1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3643337" cy="2793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IMG_0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7166"/>
            <a:ext cx="4176464" cy="27646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9512" y="314096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2C1B35"/>
                </a:solidFill>
                <a:latin typeface="+mj-lt"/>
              </a:rPr>
              <a:t>Занятия в Воскресной школе проводят </a:t>
            </a:r>
            <a:r>
              <a:rPr lang="ru-RU" sz="1400" dirty="0" err="1" smtClean="0">
                <a:solidFill>
                  <a:srgbClr val="2C1B35"/>
                </a:solidFill>
                <a:latin typeface="+mj-lt"/>
              </a:rPr>
              <a:t>Леженина</a:t>
            </a:r>
            <a:r>
              <a:rPr lang="ru-RU" sz="1400" dirty="0" smtClean="0">
                <a:solidFill>
                  <a:srgbClr val="2C1B35"/>
                </a:solidFill>
                <a:latin typeface="+mj-lt"/>
              </a:rPr>
              <a:t> Н.Т. И учитель ИЗО </a:t>
            </a:r>
            <a:r>
              <a:rPr lang="ru-RU" sz="1400" dirty="0" err="1" smtClean="0">
                <a:solidFill>
                  <a:srgbClr val="2C1B35"/>
                </a:solidFill>
                <a:latin typeface="+mj-lt"/>
              </a:rPr>
              <a:t>Лахина</a:t>
            </a:r>
            <a:r>
              <a:rPr lang="ru-RU" sz="1400" dirty="0" smtClean="0">
                <a:solidFill>
                  <a:srgbClr val="2C1B35"/>
                </a:solidFill>
                <a:latin typeface="+mj-lt"/>
              </a:rPr>
              <a:t> Н.А.</a:t>
            </a:r>
            <a:endParaRPr lang="ru-RU" sz="1400" dirty="0">
              <a:solidFill>
                <a:srgbClr val="2C1B35"/>
              </a:solidFill>
              <a:latin typeface="+mj-lt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23528" y="3717032"/>
            <a:ext cx="8253221" cy="3140968"/>
            <a:chOff x="323528" y="3717032"/>
            <a:chExt cx="8253221" cy="3140968"/>
          </a:xfrm>
        </p:grpSpPr>
        <p:pic>
          <p:nvPicPr>
            <p:cNvPr id="3" name="Рисунок 2" descr="IMG_4976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3717033"/>
              <a:ext cx="4032448" cy="268829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" name="Рисунок 4" descr="IMG_5025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2040" y="3717032"/>
              <a:ext cx="3644709" cy="27832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3071802" y="6488668"/>
              <a:ext cx="5112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2C1B35"/>
                  </a:solidFill>
                  <a:latin typeface="Arial" pitchFamily="34" charset="0"/>
                  <a:cs typeface="Arial" pitchFamily="34" charset="0"/>
                </a:rPr>
                <a:t>Воскресное посещение храма  </a:t>
              </a:r>
              <a:endParaRPr lang="ru-RU" b="1" dirty="0">
                <a:solidFill>
                  <a:srgbClr val="2C1B35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436096" y="3212976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2C1B35"/>
                </a:solidFill>
                <a:latin typeface="+mj-lt"/>
              </a:rPr>
              <a:t>Поездки в храмы г. Воронежа </a:t>
            </a:r>
            <a:endParaRPr lang="ru-RU" sz="1600" dirty="0">
              <a:solidFill>
                <a:srgbClr val="2C1B35"/>
              </a:solidFill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0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28604"/>
            <a:ext cx="4352776" cy="2901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IMG_5061.JPG"/>
          <p:cNvPicPr>
            <a:picLocks noChangeAspect="1"/>
          </p:cNvPicPr>
          <p:nvPr/>
        </p:nvPicPr>
        <p:blipFill>
          <a:blip r:embed="rId3" cstate="print"/>
          <a:srcRect l="1586" r="1637"/>
          <a:stretch>
            <a:fillRect/>
          </a:stretch>
        </p:blipFill>
        <p:spPr>
          <a:xfrm>
            <a:off x="428596" y="3429000"/>
            <a:ext cx="4357718" cy="30019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IMG_50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428604"/>
            <a:ext cx="3966187" cy="5949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27219db71d2cba2bbd75d015ace1894dd89cd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299</TotalTime>
  <Words>149</Words>
  <Application>Microsoft Office PowerPoint</Application>
  <PresentationFormat>Экран (4:3)</PresentationFormat>
  <Paragraphs>20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   Педагогическая концепция   «дорога к счастью»     учителя начальных  классов МКОУ «Никольская СОШ» Новоусманского района,  Воронежской области Лежениной Нины тихоновны</vt:lpstr>
      <vt:lpstr>Слайд 2</vt:lpstr>
      <vt:lpstr>Основные идеи системы  Л.Н. Толстого</vt:lpstr>
      <vt:lpstr>Слайд 4</vt:lpstr>
      <vt:lpstr>Слайд 5</vt:lpstr>
      <vt:lpstr>Слайд 6</vt:lpstr>
      <vt:lpstr>Слайд 7</vt:lpstr>
      <vt:lpstr>Слайд 8</vt:lpstr>
      <vt:lpstr>Слайд 9</vt:lpstr>
      <vt:lpstr>Занятия  в Воскресной школе</vt:lpstr>
      <vt:lpstr>Акция «Белый цветок»</vt:lpstr>
      <vt:lpstr>Наши праздники</vt:lpstr>
      <vt:lpstr>Слайд 13</vt:lpstr>
      <vt:lpstr>Паломнические поездки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Педагогическая концепция  «дорога к счастью» учителя нач классов МКОУ «Никольская СОШ» Новоусманского района,  Воронежской области Лежениной Нины тихоновны</dc:title>
  <dc:creator>учитель</dc:creator>
  <cp:lastModifiedBy>Демонстрационная версия</cp:lastModifiedBy>
  <cp:revision>36</cp:revision>
  <dcterms:created xsi:type="dcterms:W3CDTF">2014-09-19T09:49:15Z</dcterms:created>
  <dcterms:modified xsi:type="dcterms:W3CDTF">2014-09-24T05:12:05Z</dcterms:modified>
</cp:coreProperties>
</file>